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27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A29DEA-959B-46A1-AD87-9148AD3ECE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1B4A3-C09A-443C-86B2-1BDAB24A0D8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lgg@cs.ntust.edu.tw" TargetMode="Externa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5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3CB11B-20A3-4899-B0BF-84744B6CEB57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1163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0574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知識經濟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EFB47C-5EE6-431A-B5A8-BA262095D8DB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407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「知識經濟」的運作特質</a:t>
            </a:r>
            <a:endParaRPr lang="zh-TW" altLang="en-US" sz="1400" smtClean="0">
              <a:solidFill>
                <a:schemeClr val="tx1"/>
              </a:solidFill>
            </a:endParaRPr>
          </a:p>
        </p:txBody>
      </p:sp>
      <p:graphicFrame>
        <p:nvGraphicFramePr>
          <p:cNvPr id="407716" name="Group 164"/>
          <p:cNvGraphicFramePr>
            <a:graphicFrameLocks noGrp="1"/>
          </p:cNvGraphicFramePr>
          <p:nvPr/>
        </p:nvGraphicFramePr>
        <p:xfrm>
          <a:off x="685800" y="1219200"/>
          <a:ext cx="7696200" cy="4690110"/>
        </p:xfrm>
        <a:graphic>
          <a:graphicData uri="http://schemas.openxmlformats.org/drawingml/2006/table">
            <a:tbl>
              <a:tblPr/>
              <a:tblGrid>
                <a:gridCol w="3810000"/>
                <a:gridCol w="3886200"/>
              </a:tblGrid>
              <a:tr h="366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過去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實體經濟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現在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知識經濟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</a:tr>
              <a:tr h="650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重視有形生產因素如土地、勞力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重視無形生產因素如知識、商標、組織、關係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「報酬遞減」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「報酬遞增」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有「土」斯有財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有「人」斯有財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</a:tr>
              <a:tr h="650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企業經營的優先次序，過去是籌集資金、開發市場、重硬體發展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現在則是掌握人才、掌握知識、掌握軟體。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投入點點滴滴的管理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投入具有風險的「策略創新」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</a:tr>
              <a:tr h="781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過去受制於國界、地域、時間等因素，難以全球化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現在透過網際網路，打破了時空限制，走向全球化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</a:tr>
              <a:tr h="781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企業的失敗，過去主要來自成本高、效率低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現在則來自產品與市場脫節、顧客轉移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</a:tr>
            </a:tbl>
          </a:graphicData>
        </a:graphic>
      </p:graphicFrame>
      <p:sp>
        <p:nvSpPr>
          <p:cNvPr id="607265" name="Text Box 160"/>
          <p:cNvSpPr txBox="1">
            <a:spLocks noChangeArrowheads="1"/>
          </p:cNvSpPr>
          <p:nvPr/>
        </p:nvSpPr>
        <p:spPr bwMode="auto">
          <a:xfrm>
            <a:off x="2286000" y="5943600"/>
            <a:ext cx="3927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latin typeface="Times New Roman" pitchFamily="18" charset="0"/>
                <a:ea typeface="標楷體" pitchFamily="65" charset="-120"/>
              </a:rPr>
              <a:t>資料來源：高希均，聯合報民意論壇，</a:t>
            </a:r>
            <a:r>
              <a:rPr lang="en-US" altLang="zh-TW" sz="1400">
                <a:latin typeface="Times New Roman" pitchFamily="18" charset="0"/>
                <a:ea typeface="標楷體" pitchFamily="65" charset="-120"/>
              </a:rPr>
              <a:t>2000/9/25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516FFD-2261-4C9D-B8FA-2642309BF8FB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96913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「知識經濟」的運作特質</a:t>
            </a:r>
            <a:endParaRPr lang="zh-TW" altLang="en-US" sz="1400" smtClean="0">
              <a:solidFill>
                <a:schemeClr val="tx1"/>
              </a:solidFill>
            </a:endParaRPr>
          </a:p>
        </p:txBody>
      </p:sp>
      <p:graphicFrame>
        <p:nvGraphicFramePr>
          <p:cNvPr id="408634" name="Group 58"/>
          <p:cNvGraphicFramePr>
            <a:graphicFrameLocks noGrp="1"/>
          </p:cNvGraphicFramePr>
          <p:nvPr/>
        </p:nvGraphicFramePr>
        <p:xfrm>
          <a:off x="685800" y="1371600"/>
          <a:ext cx="7696200" cy="4511040"/>
        </p:xfrm>
        <a:graphic>
          <a:graphicData uri="http://schemas.openxmlformats.org/drawingml/2006/table">
            <a:tbl>
              <a:tblPr/>
              <a:tblGrid>
                <a:gridCol w="3810000"/>
                <a:gridCol w="3886200"/>
              </a:tblGrid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過去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實體經濟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現在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知識經濟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</a:tr>
              <a:tr h="650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供需決定價格、價格具吸引力、並且使用者要付費、交易成本高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網路上的經濟活動則顯示：供給可以主導價格，速度具吸引力，出現了「免費」的資訊，交易成本低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企業的利潤，過去是在安定的市場秩序中去尋找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現在則要在創新及冒險中去開發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投資預期方面，過去相信「賺錢有理」的實質世界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現在相信「冒險無罪」的虛擬世界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</a:tr>
              <a:tr h="650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在市場上，過去的產品變化少、生命週期長、附加值低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現在產品變化大、生命週期短、附加值高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公司文化，在過去講究秩序與和諧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現在重視速度與忍受混亂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</a:tr>
            </a:tbl>
          </a:graphicData>
        </a:graphic>
      </p:graphicFrame>
      <p:sp>
        <p:nvSpPr>
          <p:cNvPr id="608283" name="Rectangle 48"/>
          <p:cNvSpPr>
            <a:spLocks noChangeArrowheads="1"/>
          </p:cNvSpPr>
          <p:nvPr/>
        </p:nvSpPr>
        <p:spPr bwMode="auto">
          <a:xfrm>
            <a:off x="2514600" y="5943600"/>
            <a:ext cx="3927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latin typeface="Times New Roman" pitchFamily="18" charset="0"/>
                <a:ea typeface="標楷體" pitchFamily="65" charset="-120"/>
              </a:rPr>
              <a:t>資料來源：高希均，聯合報民意論壇，</a:t>
            </a:r>
            <a:r>
              <a:rPr lang="en-US" altLang="zh-TW" sz="1400">
                <a:latin typeface="Times New Roman" pitchFamily="18" charset="0"/>
                <a:ea typeface="標楷體" pitchFamily="65" charset="-120"/>
              </a:rPr>
              <a:t>2000/9/25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D36FC8-A5F7-4502-A50C-6393E63332B7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「知識經濟」的運作特質</a:t>
            </a:r>
            <a:endParaRPr lang="zh-TW" altLang="en-US" sz="1400" smtClean="0">
              <a:solidFill>
                <a:schemeClr val="tx1"/>
              </a:solidFill>
            </a:endParaRPr>
          </a:p>
        </p:txBody>
      </p:sp>
      <p:graphicFrame>
        <p:nvGraphicFramePr>
          <p:cNvPr id="409653" name="Group 53"/>
          <p:cNvGraphicFramePr>
            <a:graphicFrameLocks noGrp="1"/>
          </p:cNvGraphicFramePr>
          <p:nvPr/>
        </p:nvGraphicFramePr>
        <p:xfrm>
          <a:off x="685800" y="1981200"/>
          <a:ext cx="7696200" cy="3150235"/>
        </p:xfrm>
        <a:graphic>
          <a:graphicData uri="http://schemas.openxmlformats.org/drawingml/2006/table">
            <a:tbl>
              <a:tblPr/>
              <a:tblGrid>
                <a:gridCol w="3810000"/>
                <a:gridCol w="3886200"/>
              </a:tblGrid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過去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實體經濟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現在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(</a:t>
                      </a: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知識經濟</a:t>
                      </a:r>
                      <a:r>
                        <a:rPr kumimoji="1" lang="en-US" altLang="zh-TW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</a:tr>
              <a:tr h="650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對「變革」的態度，過去是處變不驚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現在則是分秒必爭或坐以待斃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</a:tr>
              <a:tr h="44132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對政府的態度，過去喜歡政府保護、津貼、獎勵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現在則希望政府鬆綁、民營化、公平競爭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在企業內部，過去規規矩矩的「公司人」受到賞識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現在則是顛覆傳統的「革命份子」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</a:tr>
              <a:tr h="650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企業經營的敵人是今天的競爭者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00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標楷體" pitchFamily="65" charset="-120"/>
                        </a:rPr>
                        <a:t>現在則是尚未出現的「替代者」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3300"/>
                    </a:solidFill>
                  </a:tcPr>
                </a:tc>
              </a:tr>
            </a:tbl>
          </a:graphicData>
        </a:graphic>
      </p:graphicFrame>
      <p:sp>
        <p:nvSpPr>
          <p:cNvPr id="609304" name="Rectangle 41"/>
          <p:cNvSpPr>
            <a:spLocks noChangeArrowheads="1"/>
          </p:cNvSpPr>
          <p:nvPr/>
        </p:nvSpPr>
        <p:spPr bwMode="auto">
          <a:xfrm>
            <a:off x="2743200" y="5486400"/>
            <a:ext cx="3927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latin typeface="Times New Roman" pitchFamily="18" charset="0"/>
                <a:ea typeface="標楷體" pitchFamily="65" charset="-120"/>
              </a:rPr>
              <a:t>資料來源：高希均，聯合報民意論壇，</a:t>
            </a:r>
            <a:r>
              <a:rPr lang="en-US" altLang="zh-TW" sz="1400">
                <a:latin typeface="Times New Roman" pitchFamily="18" charset="0"/>
                <a:ea typeface="標楷體" pitchFamily="65" charset="-120"/>
              </a:rPr>
              <a:t>2000/9/25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EC7739-8640-442B-A633-C8C89AED2CF6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96913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「知識經濟」的核心理念</a:t>
            </a:r>
            <a:endParaRPr lang="zh-TW" altLang="en-US" sz="1400" smtClean="0">
              <a:solidFill>
                <a:schemeClr val="tx1"/>
              </a:solidFill>
            </a:endParaRPr>
          </a:p>
        </p:txBody>
      </p:sp>
      <p:sp>
        <p:nvSpPr>
          <p:cNvPr id="6103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505325"/>
          </a:xfrm>
        </p:spPr>
        <p:txBody>
          <a:bodyPr/>
          <a:lstStyle/>
          <a:p>
            <a:pPr eaLnBrk="1" fontAlgn="ctr" hangingPunct="1">
              <a:lnSpc>
                <a:spcPct val="90000"/>
              </a:lnSpc>
            </a:pPr>
            <a:r>
              <a:rPr lang="zh-TW" altLang="en-US" sz="2800" b="1" smtClean="0">
                <a:latin typeface="標楷體" pitchFamily="65" charset="-120"/>
              </a:rPr>
              <a:t>「知識經濟」是泛指以「知識」為「基礎」的一種「新經濟」運作模式。 </a:t>
            </a:r>
          </a:p>
          <a:p>
            <a:pPr eaLnBrk="1" fontAlgn="ctr" hangingPunct="1">
              <a:lnSpc>
                <a:spcPct val="90000"/>
              </a:lnSpc>
            </a:pPr>
            <a:r>
              <a:rPr lang="zh-TW" altLang="en-US" sz="2800" b="1" smtClean="0">
                <a:latin typeface="標楷體" pitchFamily="65" charset="-120"/>
              </a:rPr>
              <a:t>「知識」需要獲取、累積、擴散、激盪、應用、修正。 </a:t>
            </a:r>
          </a:p>
          <a:p>
            <a:pPr eaLnBrk="1" fontAlgn="ctr" hangingPunct="1">
              <a:lnSpc>
                <a:spcPct val="90000"/>
              </a:lnSpc>
            </a:pPr>
            <a:r>
              <a:rPr lang="zh-TW" altLang="en-US" sz="2800" b="1" smtClean="0">
                <a:latin typeface="標楷體" pitchFamily="65" charset="-120"/>
              </a:rPr>
              <a:t>「新經濟」是指跨越傳統的思維及運作，以創新、科技、資訊、全球化、競爭力</a:t>
            </a:r>
            <a:r>
              <a:rPr lang="en-US" altLang="zh-TW" sz="2800" b="1" smtClean="0">
                <a:latin typeface="標楷體" pitchFamily="65" charset="-120"/>
              </a:rPr>
              <a:t>……</a:t>
            </a:r>
            <a:r>
              <a:rPr lang="zh-TW" altLang="en-US" sz="2800" b="1" smtClean="0">
                <a:latin typeface="標楷體" pitchFamily="65" charset="-120"/>
              </a:rPr>
              <a:t>為其成長的動力，而這些因素的運作也必須依賴「知識」的累積、應用及轉化。因此，「知識經濟」與「新經濟」難以分辨，我們可用十個核心理念來涵蓋「知識經濟」（或者「新經濟」）。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zh-TW" sz="2800" b="1" smtClean="0">
              <a:latin typeface="標楷體" pitchFamily="65" charset="-120"/>
            </a:endParaRPr>
          </a:p>
        </p:txBody>
      </p:sp>
      <p:sp>
        <p:nvSpPr>
          <p:cNvPr id="610309" name="Rectangle 4"/>
          <p:cNvSpPr>
            <a:spLocks noChangeArrowheads="1"/>
          </p:cNvSpPr>
          <p:nvPr/>
        </p:nvSpPr>
        <p:spPr bwMode="auto">
          <a:xfrm>
            <a:off x="2590800" y="5867400"/>
            <a:ext cx="3927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latin typeface="Times New Roman" pitchFamily="18" charset="0"/>
                <a:ea typeface="標楷體" pitchFamily="65" charset="-120"/>
              </a:rPr>
              <a:t>資料來源：高希均，聯合報民意論壇，</a:t>
            </a:r>
            <a:r>
              <a:rPr lang="en-US" altLang="zh-TW" sz="1400">
                <a:latin typeface="Times New Roman" pitchFamily="18" charset="0"/>
                <a:ea typeface="標楷體" pitchFamily="65" charset="-120"/>
              </a:rPr>
              <a:t>2000/9/25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81221C-A56C-4CCE-BFC6-7660207196E1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>
                <a:solidFill>
                  <a:schemeClr val="tx1"/>
                </a:solidFill>
              </a:rPr>
              <a:t>「知識經濟」的核心理念</a:t>
            </a:r>
            <a:endParaRPr lang="zh-TW" altLang="en-US" sz="1400" smtClean="0">
              <a:solidFill>
                <a:schemeClr val="tx1"/>
              </a:solidFill>
            </a:endParaRPr>
          </a:p>
        </p:txBody>
      </p:sp>
      <p:sp>
        <p:nvSpPr>
          <p:cNvPr id="6113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eaLnBrk="1" fontAlgn="ctr" hangingPunct="1">
              <a:lnSpc>
                <a:spcPct val="90000"/>
              </a:lnSpc>
            </a:pPr>
            <a:r>
              <a:rPr lang="en-US" altLang="zh-TW" sz="2600" b="1" smtClean="0"/>
              <a:t>1.</a:t>
            </a:r>
            <a:r>
              <a:rPr lang="zh-TW" altLang="en-US" sz="2600" b="1" smtClean="0"/>
              <a:t>「知識」獨領風騷。 </a:t>
            </a:r>
          </a:p>
          <a:p>
            <a:pPr eaLnBrk="1" fontAlgn="ctr" hangingPunct="1">
              <a:lnSpc>
                <a:spcPct val="90000"/>
              </a:lnSpc>
            </a:pPr>
            <a:r>
              <a:rPr lang="en-US" altLang="zh-TW" sz="2600" b="1" smtClean="0"/>
              <a:t>2.</a:t>
            </a:r>
            <a:r>
              <a:rPr lang="zh-TW" altLang="en-US" sz="2600" b="1" smtClean="0"/>
              <a:t>「管理」推動「變革」。 </a:t>
            </a:r>
          </a:p>
          <a:p>
            <a:pPr eaLnBrk="1" fontAlgn="ctr" hangingPunct="1">
              <a:lnSpc>
                <a:spcPct val="90000"/>
              </a:lnSpc>
            </a:pPr>
            <a:r>
              <a:rPr lang="en-US" altLang="zh-TW" sz="2600" b="1" smtClean="0"/>
              <a:t>3.</a:t>
            </a:r>
            <a:r>
              <a:rPr lang="zh-TW" altLang="en-US" sz="2600" b="1" smtClean="0"/>
              <a:t>「變革」引發「開放」。 </a:t>
            </a:r>
          </a:p>
          <a:p>
            <a:pPr eaLnBrk="1" fontAlgn="ctr" hangingPunct="1">
              <a:lnSpc>
                <a:spcPct val="90000"/>
              </a:lnSpc>
            </a:pPr>
            <a:r>
              <a:rPr lang="en-US" altLang="zh-TW" sz="2600" b="1" smtClean="0"/>
              <a:t>4.</a:t>
            </a:r>
            <a:r>
              <a:rPr lang="zh-TW" altLang="en-US" sz="2600" b="1" smtClean="0"/>
              <a:t>「科技」主導「創新」。 </a:t>
            </a:r>
          </a:p>
          <a:p>
            <a:pPr eaLnBrk="1" fontAlgn="ctr" hangingPunct="1">
              <a:lnSpc>
                <a:spcPct val="90000"/>
              </a:lnSpc>
            </a:pPr>
            <a:r>
              <a:rPr lang="en-US" altLang="zh-TW" sz="2600" b="1" smtClean="0"/>
              <a:t>5.</a:t>
            </a:r>
            <a:r>
              <a:rPr lang="zh-TW" altLang="en-US" sz="2600" b="1" smtClean="0"/>
              <a:t>「創新」顛覆傳統。 </a:t>
            </a:r>
          </a:p>
          <a:p>
            <a:pPr eaLnBrk="1" fontAlgn="ctr" hangingPunct="1">
              <a:lnSpc>
                <a:spcPct val="90000"/>
              </a:lnSpc>
            </a:pPr>
            <a:r>
              <a:rPr lang="en-US" altLang="zh-TW" sz="2600" b="1" smtClean="0"/>
              <a:t>6.</a:t>
            </a:r>
            <a:r>
              <a:rPr lang="zh-TW" altLang="en-US" sz="2600" b="1" smtClean="0"/>
              <a:t>「速度」決定成敗。 </a:t>
            </a:r>
          </a:p>
          <a:p>
            <a:pPr eaLnBrk="1" fontAlgn="ctr" hangingPunct="1">
              <a:lnSpc>
                <a:spcPct val="90000"/>
              </a:lnSpc>
            </a:pPr>
            <a:r>
              <a:rPr lang="en-US" altLang="zh-TW" sz="2600" b="1" smtClean="0"/>
              <a:t>7.</a:t>
            </a:r>
            <a:r>
              <a:rPr lang="zh-TW" altLang="en-US" sz="2600" b="1" smtClean="0"/>
              <a:t>「企業家精神」化「不可能」為「可能」。 </a:t>
            </a:r>
          </a:p>
          <a:p>
            <a:pPr eaLnBrk="1" fontAlgn="ctr" hangingPunct="1">
              <a:lnSpc>
                <a:spcPct val="90000"/>
              </a:lnSpc>
            </a:pPr>
            <a:r>
              <a:rPr lang="en-US" altLang="zh-TW" sz="2600" b="1" smtClean="0"/>
              <a:t>8.</a:t>
            </a:r>
            <a:r>
              <a:rPr lang="zh-TW" altLang="en-US" sz="2600" b="1" smtClean="0"/>
              <a:t>「網際網路」超越時空限制。 </a:t>
            </a:r>
          </a:p>
          <a:p>
            <a:pPr eaLnBrk="1" fontAlgn="ctr" hangingPunct="1">
              <a:lnSpc>
                <a:spcPct val="90000"/>
              </a:lnSpc>
            </a:pPr>
            <a:r>
              <a:rPr lang="en-US" altLang="zh-TW" sz="2600" b="1" smtClean="0"/>
              <a:t>9.</a:t>
            </a:r>
            <a:r>
              <a:rPr lang="zh-TW" altLang="en-US" sz="2600" b="1" smtClean="0"/>
              <a:t>「全球化」同創商機與風險。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600" b="1" smtClean="0"/>
              <a:t>10.</a:t>
            </a:r>
            <a:r>
              <a:rPr lang="zh-TW" altLang="en-US" sz="2600" b="1" smtClean="0"/>
              <a:t>「競爭力」決定長期興衰。 </a:t>
            </a:r>
          </a:p>
        </p:txBody>
      </p:sp>
      <p:sp>
        <p:nvSpPr>
          <p:cNvPr id="611333" name="Rectangle 4"/>
          <p:cNvSpPr>
            <a:spLocks noChangeArrowheads="1"/>
          </p:cNvSpPr>
          <p:nvPr/>
        </p:nvSpPr>
        <p:spPr bwMode="auto">
          <a:xfrm>
            <a:off x="2209800" y="5867400"/>
            <a:ext cx="3927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latin typeface="Times New Roman" pitchFamily="18" charset="0"/>
                <a:ea typeface="標楷體" pitchFamily="65" charset="-120"/>
              </a:rPr>
              <a:t>資料來源：高希均，聯合報民意論壇，</a:t>
            </a:r>
            <a:r>
              <a:rPr lang="en-US" altLang="zh-TW" sz="1400">
                <a:latin typeface="Times New Roman" pitchFamily="18" charset="0"/>
                <a:ea typeface="標楷體" pitchFamily="65" charset="-120"/>
              </a:rPr>
              <a:t>2000/9/25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D595CF-B238-4806-A809-4D637CFE1E58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96913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知識人</a:t>
            </a:r>
            <a:endParaRPr lang="zh-TW" altLang="en-US" sz="1400" b="0" smtClean="0">
              <a:solidFill>
                <a:schemeClr val="tx1"/>
              </a:solidFill>
            </a:endParaRPr>
          </a:p>
        </p:txBody>
      </p:sp>
      <p:sp>
        <p:nvSpPr>
          <p:cNvPr id="6123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eaLnBrk="1" hangingPunct="1"/>
            <a:r>
              <a:rPr lang="en-US" altLang="zh-TW" b="1" smtClean="0"/>
              <a:t>1.</a:t>
            </a:r>
            <a:r>
              <a:rPr lang="zh-TW" altLang="en-US" b="1" smtClean="0"/>
              <a:t>科技腦：</a:t>
            </a:r>
          </a:p>
          <a:p>
            <a:pPr lvl="1" eaLnBrk="1" fontAlgn="ctr" hangingPunct="1"/>
            <a:r>
              <a:rPr lang="zh-TW" altLang="en-US" b="1" smtClean="0">
                <a:latin typeface="標楷體" pitchFamily="65" charset="-120"/>
              </a:rPr>
              <a:t>嚴謹：不馬虎、不獨斷、求客觀、求公正。 </a:t>
            </a:r>
          </a:p>
          <a:p>
            <a:pPr lvl="1" eaLnBrk="1" fontAlgn="ctr" hangingPunct="1"/>
            <a:r>
              <a:rPr lang="zh-TW" altLang="en-US" b="1" smtClean="0">
                <a:latin typeface="標楷體" pitchFamily="65" charset="-120"/>
              </a:rPr>
              <a:t>實證：相信事實，不相信神話，一分證據說一分話。 </a:t>
            </a:r>
          </a:p>
          <a:p>
            <a:pPr lvl="1" eaLnBrk="1" fontAlgn="ctr" hangingPunct="1"/>
            <a:r>
              <a:rPr lang="zh-TW" altLang="en-US" b="1" smtClean="0">
                <a:latin typeface="標楷體" pitchFamily="65" charset="-120"/>
              </a:rPr>
              <a:t>創新：冒險有理、失敗無罪。 </a:t>
            </a:r>
          </a:p>
          <a:p>
            <a:pPr lvl="1" eaLnBrk="1" fontAlgn="ctr" hangingPunct="1"/>
            <a:r>
              <a:rPr lang="zh-TW" altLang="en-US" b="1" smtClean="0">
                <a:latin typeface="標楷體" pitchFamily="65" charset="-120"/>
              </a:rPr>
              <a:t>擇善固執：「對」的就要堅持，「錯」的就要放棄。 </a:t>
            </a:r>
          </a:p>
          <a:p>
            <a:pPr lvl="1" eaLnBrk="1" hangingPunct="1"/>
            <a:r>
              <a:rPr lang="zh-TW" altLang="en-US" b="1" smtClean="0">
                <a:latin typeface="標楷體" pitchFamily="65" charset="-120"/>
              </a:rPr>
              <a:t>目標導向：目標既定，全力以赴。  </a:t>
            </a:r>
          </a:p>
        </p:txBody>
      </p:sp>
      <p:sp>
        <p:nvSpPr>
          <p:cNvPr id="612357" name="Rectangle 4"/>
          <p:cNvSpPr>
            <a:spLocks noChangeArrowheads="1"/>
          </p:cNvSpPr>
          <p:nvPr/>
        </p:nvSpPr>
        <p:spPr bwMode="auto">
          <a:xfrm>
            <a:off x="2438400" y="5791200"/>
            <a:ext cx="3927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latin typeface="Times New Roman" pitchFamily="18" charset="0"/>
                <a:ea typeface="標楷體" pitchFamily="65" charset="-120"/>
              </a:rPr>
              <a:t>資料來源：高希均，聯合報民意論壇，</a:t>
            </a:r>
            <a:r>
              <a:rPr lang="en-US" altLang="zh-TW" sz="1400">
                <a:latin typeface="Times New Roman" pitchFamily="18" charset="0"/>
                <a:ea typeface="標楷體" pitchFamily="65" charset="-120"/>
              </a:rPr>
              <a:t>2000/9/25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4BE19-788E-48BA-A62D-716ECCDD8A49}" type="slidenum">
              <a:rPr lang="en-US" altLang="zh-TW"/>
              <a:pPr>
                <a:defRPr/>
              </a:pPr>
              <a:t>8</a:t>
            </a:fld>
            <a:endParaRPr lang="en-US" altLang="zh-TW"/>
          </a:p>
        </p:txBody>
      </p:sp>
      <p:sp>
        <p:nvSpPr>
          <p:cNvPr id="404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96913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知識人</a:t>
            </a:r>
            <a:endParaRPr lang="zh-TW" altLang="en-US" sz="1400" b="0" smtClean="0">
              <a:solidFill>
                <a:schemeClr val="tx1"/>
              </a:solidFill>
            </a:endParaRPr>
          </a:p>
        </p:txBody>
      </p:sp>
      <p:sp>
        <p:nvSpPr>
          <p:cNvPr id="6133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981075"/>
            <a:ext cx="7772400" cy="4648200"/>
          </a:xfrm>
        </p:spPr>
        <p:txBody>
          <a:bodyPr/>
          <a:lstStyle/>
          <a:p>
            <a:pPr eaLnBrk="1" hangingPunct="1"/>
            <a:r>
              <a:rPr lang="en-US" altLang="zh-TW" b="1" smtClean="0">
                <a:ea typeface="細明體" pitchFamily="49" charset="-120"/>
              </a:rPr>
              <a:t>2.</a:t>
            </a:r>
            <a:r>
              <a:rPr lang="zh-TW" altLang="en-US" b="1" smtClean="0"/>
              <a:t>人文心：</a:t>
            </a:r>
          </a:p>
          <a:p>
            <a:pPr lvl="1" eaLnBrk="1" fontAlgn="ctr" hangingPunct="1"/>
            <a:r>
              <a:rPr lang="zh-TW" altLang="en-US" sz="2000" b="1" smtClean="0">
                <a:latin typeface="標楷體" pitchFamily="65" charset="-120"/>
              </a:rPr>
              <a:t>「人文心」是「以人為本」。當以「人」為核心時，就要培養及發揮高度的風範、謙和的氣質、大愛的情操、人性中的尊嚴，以及共享的信念： </a:t>
            </a:r>
          </a:p>
          <a:p>
            <a:pPr lvl="1" eaLnBrk="1" fontAlgn="ctr" hangingPunct="1"/>
            <a:r>
              <a:rPr lang="zh-TW" altLang="en-US" sz="2000" b="1" smtClean="0">
                <a:latin typeface="標楷體" pitchFamily="65" charset="-120"/>
              </a:rPr>
              <a:t>這些信念包括了： </a:t>
            </a:r>
          </a:p>
          <a:p>
            <a:pPr lvl="2" eaLnBrk="1" fontAlgn="ctr" hangingPunct="1">
              <a:buFontTx/>
              <a:buNone/>
            </a:pPr>
            <a:r>
              <a:rPr lang="zh-TW" altLang="en-US" sz="1800" b="1" smtClean="0">
                <a:latin typeface="標楷體" pitchFamily="65" charset="-120"/>
              </a:rPr>
              <a:t>──對公平與法治的堅持。 </a:t>
            </a:r>
          </a:p>
          <a:p>
            <a:pPr lvl="2" eaLnBrk="1" fontAlgn="ctr" hangingPunct="1">
              <a:buFontTx/>
              <a:buNone/>
            </a:pPr>
            <a:r>
              <a:rPr lang="zh-TW" altLang="en-US" sz="1800" b="1" smtClean="0">
                <a:latin typeface="標楷體" pitchFamily="65" charset="-120"/>
              </a:rPr>
              <a:t>──對教育機會的普及。 </a:t>
            </a:r>
          </a:p>
          <a:p>
            <a:pPr lvl="2" eaLnBrk="1" fontAlgn="ctr" hangingPunct="1">
              <a:buFontTx/>
              <a:buNone/>
            </a:pPr>
            <a:r>
              <a:rPr lang="zh-TW" altLang="en-US" sz="1800" b="1" smtClean="0">
                <a:latin typeface="標楷體" pitchFamily="65" charset="-120"/>
              </a:rPr>
              <a:t>──對全民財富分配的關懷。 </a:t>
            </a:r>
          </a:p>
          <a:p>
            <a:pPr lvl="2" eaLnBrk="1" fontAlgn="ctr" hangingPunct="1">
              <a:buFontTx/>
              <a:buNone/>
            </a:pPr>
            <a:r>
              <a:rPr lang="zh-TW" altLang="en-US" sz="1800" b="1" smtClean="0">
                <a:latin typeface="標楷體" pitchFamily="65" charset="-120"/>
              </a:rPr>
              <a:t>──對歷史、哲學、建築、藝術、音樂、語言</a:t>
            </a:r>
            <a:r>
              <a:rPr lang="en-US" altLang="zh-TW" sz="1800" b="1" smtClean="0">
                <a:latin typeface="標楷體" pitchFamily="65" charset="-120"/>
              </a:rPr>
              <a:t>……</a:t>
            </a:r>
            <a:r>
              <a:rPr lang="zh-TW" altLang="en-US" sz="1800" b="1" smtClean="0">
                <a:latin typeface="標楷體" pitchFamily="65" charset="-120"/>
              </a:rPr>
              <a:t>的大力提倡。 </a:t>
            </a:r>
          </a:p>
          <a:p>
            <a:pPr lvl="1" eaLnBrk="1" hangingPunct="1"/>
            <a:r>
              <a:rPr lang="zh-TW" altLang="en-US" sz="2000" b="1" smtClean="0">
                <a:latin typeface="標楷體" pitchFamily="65" charset="-120"/>
              </a:rPr>
              <a:t>科技可「富國」、「強國」；人文則可「立國」、「興國」；兩者當然要相輔相成。 </a:t>
            </a:r>
          </a:p>
          <a:p>
            <a:pPr lvl="1" eaLnBrk="1" hangingPunct="1"/>
            <a:r>
              <a:rPr lang="zh-TW" altLang="en-US" sz="2000" b="1" smtClean="0">
                <a:latin typeface="標楷體" pitchFamily="65" charset="-120"/>
              </a:rPr>
              <a:t>「知識人」不僅要兼有溫暖的心、冷靜的腦、大眾認同、人文思考，還必須要有一個高貴的靈魂。 </a:t>
            </a:r>
          </a:p>
        </p:txBody>
      </p:sp>
      <p:sp>
        <p:nvSpPr>
          <p:cNvPr id="613381" name="Rectangle 4"/>
          <p:cNvSpPr>
            <a:spLocks noChangeArrowheads="1"/>
          </p:cNvSpPr>
          <p:nvPr/>
        </p:nvSpPr>
        <p:spPr bwMode="auto">
          <a:xfrm>
            <a:off x="2438400" y="5867400"/>
            <a:ext cx="3927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zh-TW" altLang="en-US" sz="1400">
                <a:latin typeface="Times New Roman" pitchFamily="18" charset="0"/>
                <a:ea typeface="標楷體" pitchFamily="65" charset="-120"/>
              </a:rPr>
              <a:t>資料來源：高希均，聯合報民意論壇，</a:t>
            </a:r>
            <a:r>
              <a:rPr lang="en-US" altLang="zh-TW" sz="1400">
                <a:latin typeface="Times New Roman" pitchFamily="18" charset="0"/>
                <a:ea typeface="標楷體" pitchFamily="65" charset="-120"/>
              </a:rPr>
              <a:t>2000/9/25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0</TotalTime>
  <Words>954</Words>
  <Application>Microsoft Office PowerPoint</Application>
  <PresentationFormat>如螢幕大小 (4:3)</PresentationFormat>
  <Paragraphs>89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教學目標</vt:lpstr>
      <vt:lpstr>知識經濟</vt:lpstr>
      <vt:lpstr>「知識經濟」的運作特質</vt:lpstr>
      <vt:lpstr>「知識經濟」的運作特質</vt:lpstr>
      <vt:lpstr>「知識經濟」的運作特質</vt:lpstr>
      <vt:lpstr>「知識經濟」的核心理念</vt:lpstr>
      <vt:lpstr>「知識經濟」的核心理念</vt:lpstr>
      <vt:lpstr>知識人</vt:lpstr>
      <vt:lpstr>知識人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知識經濟</dc:title>
  <dc:creator>Your User Name</dc:creator>
  <cp:lastModifiedBy>Your User Name</cp:lastModifiedBy>
  <cp:revision>1</cp:revision>
  <dcterms:created xsi:type="dcterms:W3CDTF">2010-07-14T13:24:46Z</dcterms:created>
  <dcterms:modified xsi:type="dcterms:W3CDTF">2010-07-14T13:25:01Z</dcterms:modified>
</cp:coreProperties>
</file>